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9" r:id="rId2"/>
    <p:sldId id="286" r:id="rId3"/>
    <p:sldId id="264" r:id="rId4"/>
    <p:sldId id="266" r:id="rId5"/>
    <p:sldId id="275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7" r:id="rId14"/>
    <p:sldId id="28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60308" autoAdjust="0"/>
  </p:normalViewPr>
  <p:slideViewPr>
    <p:cSldViewPr>
      <p:cViewPr varScale="1">
        <p:scale>
          <a:sx n="107" d="100"/>
          <a:sy n="107" d="100"/>
        </p:scale>
        <p:origin x="5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3F2A0-096A-4CA5-A28C-1E2FB15726A4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B2673-00B4-4503-8C27-30420F76E51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84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B2673-00B4-4503-8C27-30420F76E51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29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B2673-00B4-4503-8C27-30420F76E51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506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386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17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342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702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5163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451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411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76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50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197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863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3BE2E-1374-4D51-8691-D0D1E345D43E}" type="datetimeFigureOut">
              <a:rPr lang="en-CA" smtClean="0"/>
              <a:t>2022-11-11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C23DF-3340-4A1F-AB6A-1AB7B529F8D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057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4253511" y="-1755576"/>
            <a:ext cx="4211352" cy="658122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4206" y="5517232"/>
            <a:ext cx="6400800" cy="1752600"/>
          </a:xfrm>
        </p:spPr>
        <p:txBody>
          <a:bodyPr>
            <a:normAutofit/>
          </a:bodyPr>
          <a:lstStyle/>
          <a:p>
            <a:r>
              <a:rPr lang="fr-CA" sz="1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Huguette Duclos</a:t>
            </a:r>
          </a:p>
          <a:p>
            <a:r>
              <a:rPr lang="fr-CA" sz="1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Responsable du CEI - MCFC</a:t>
            </a:r>
            <a:endParaRPr lang="en-CA" sz="18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498" y="540060"/>
            <a:ext cx="84249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CA" sz="2400" b="1" dirty="0">
              <a:solidFill>
                <a:srgbClr val="F79646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algn="ctr"/>
            <a:endParaRPr lang="fr-CA" sz="2400" b="1" dirty="0">
              <a:solidFill>
                <a:srgbClr val="F79646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algn="ctr"/>
            <a:endParaRPr lang="fr-CA" sz="2400" b="1" dirty="0">
              <a:solidFill>
                <a:srgbClr val="F79646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algn="ctr"/>
            <a:r>
              <a:rPr lang="fr-CA" sz="2000" b="1" dirty="0">
                <a:solidFill>
                  <a:srgbClr val="F79646">
                    <a:lumMod val="75000"/>
                  </a:srgbClr>
                </a:solidFill>
                <a:latin typeface="Arial Black" panose="020B0A04020102020204" pitchFamily="34" charset="0"/>
              </a:rPr>
              <a:t>L’ÉVOLUTION DES CURSILLOS D’AFRIQUE</a:t>
            </a:r>
            <a:endParaRPr lang="en-CA" sz="2000" b="1" dirty="0">
              <a:solidFill>
                <a:srgbClr val="F79646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algn="ctr"/>
            <a:r>
              <a:rPr lang="fr-CA" sz="2000" b="1" dirty="0">
                <a:solidFill>
                  <a:srgbClr val="F79646">
                    <a:lumMod val="75000"/>
                  </a:srgbClr>
                </a:solidFill>
                <a:latin typeface="Arial Black" panose="020B0A04020102020204" pitchFamily="34" charset="0"/>
              </a:rPr>
              <a:t> </a:t>
            </a:r>
            <a:endParaRPr lang="en-CA" sz="2000" b="1" dirty="0">
              <a:solidFill>
                <a:srgbClr val="F79646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algn="ctr"/>
            <a:r>
              <a:rPr lang="fr-CA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PRÉSENTATION AU CG-MCFC 2022</a:t>
            </a:r>
            <a:endParaRPr lang="en-CA" sz="20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fr-CA" b="1" dirty="0">
                <a:solidFill>
                  <a:prstClr val="black"/>
                </a:solidFill>
              </a:rPr>
              <a:t> 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62912"/>
            <a:ext cx="400797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logo ce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46" y="99833"/>
            <a:ext cx="4928808" cy="1392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19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33670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2022 - SORTIE DE LA PANDÉMIE</a:t>
            </a:r>
            <a:endParaRPr lang="fr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Dans les communautés, la vie reprend graduellement son cours.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reprise des </a:t>
            </a:r>
            <a:r>
              <a:rPr lang="fr-CA" sz="2000" b="1" dirty="0" err="1">
                <a:latin typeface="Arial"/>
                <a:ea typeface="Calibri"/>
                <a:cs typeface="Times New Roman"/>
              </a:rPr>
              <a:t>ultreyas</a:t>
            </a:r>
            <a:r>
              <a:rPr lang="fr-CA" sz="2000" b="1" dirty="0">
                <a:latin typeface="Arial"/>
                <a:ea typeface="Calibri"/>
                <a:cs typeface="Times New Roman"/>
              </a:rPr>
              <a:t> en personne et des réunions de groupes.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Les responsables de chaque diocèse mettent en place diverses stratégies dans le but de rassembler les troupes et de raviver la flamme.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On prévoit la tenue de </a:t>
            </a:r>
            <a:r>
              <a:rPr lang="fr-CA" sz="2000" b="1" dirty="0" err="1">
                <a:latin typeface="Arial"/>
                <a:ea typeface="Calibri"/>
                <a:cs typeface="Times New Roman"/>
              </a:rPr>
              <a:t>cursillos</a:t>
            </a:r>
            <a:r>
              <a:rPr lang="fr-CA" sz="2000" b="1" dirty="0">
                <a:latin typeface="Arial"/>
                <a:ea typeface="Calibri"/>
                <a:cs typeface="Times New Roman"/>
              </a:rPr>
              <a:t> aux dates habituelles. </a:t>
            </a:r>
            <a:endParaRPr lang="en-CA" sz="2000" b="1" dirty="0">
              <a:latin typeface="Arial"/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CA" sz="2000" b="1" dirty="0">
              <a:latin typeface="Arial"/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CA" sz="2000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000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000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1153"/>
            <a:ext cx="4621489" cy="34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483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1143000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68407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6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2022 – SORTIE DE LA PANDÉMIE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PROJETS D’ACCOMPAGNEMENT</a:t>
            </a:r>
            <a:endParaRPr lang="en-CA" sz="22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En collaboration avec Grégoire PLAKOO et l’École de formation de LOMÉ  qui en assureront la coordination sur le terrain:</a:t>
            </a:r>
            <a:endParaRPr lang="en-CA" sz="2000" dirty="0"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CA" sz="2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fr-CA" sz="2200" dirty="0">
                <a:latin typeface="Arial"/>
                <a:ea typeface="Calibri"/>
                <a:cs typeface="Times New Roman"/>
              </a:rPr>
              <a:t>Relance et poursuite de l’accompagnement des </a:t>
            </a:r>
            <a:r>
              <a:rPr lang="fr-CA" sz="2200" dirty="0" err="1">
                <a:latin typeface="Arial"/>
                <a:ea typeface="Calibri"/>
                <a:cs typeface="Times New Roman"/>
              </a:rPr>
              <a:t>cursillistes</a:t>
            </a:r>
            <a:r>
              <a:rPr lang="fr-CA" sz="2200" dirty="0">
                <a:latin typeface="Arial"/>
                <a:ea typeface="Calibri"/>
                <a:cs typeface="Times New Roman"/>
              </a:rPr>
              <a:t> du </a:t>
            </a:r>
            <a:r>
              <a:rPr lang="fr-CA" sz="22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diocèse de </a:t>
            </a:r>
            <a:r>
              <a:rPr lang="fr-CA" sz="2200" b="1" dirty="0" err="1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Kpalimé</a:t>
            </a:r>
            <a:r>
              <a:rPr lang="en-CA" sz="2200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fr-CA" sz="22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dans</a:t>
            </a:r>
            <a:r>
              <a:rPr lang="fr-CA" sz="2200" dirty="0">
                <a:latin typeface="Arial"/>
                <a:ea typeface="Calibri"/>
                <a:cs typeface="Times New Roman"/>
              </a:rPr>
              <a:t> </a:t>
            </a:r>
            <a:r>
              <a:rPr lang="fr-CA" sz="22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leur démarche de refondation</a:t>
            </a:r>
            <a:r>
              <a:rPr lang="fr-CA" sz="2200" dirty="0">
                <a:latin typeface="Arial"/>
                <a:ea typeface="Calibri"/>
                <a:cs typeface="Times New Roman"/>
              </a:rPr>
              <a:t>.</a:t>
            </a:r>
            <a:endParaRPr lang="en-CA" sz="22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20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20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20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20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20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CA" sz="20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CA" sz="2200" dirty="0">
                <a:latin typeface="Arial"/>
                <a:ea typeface="Calibri"/>
                <a:cs typeface="Times New Roman"/>
              </a:rPr>
              <a:t>Mise en chantier du projet d’accompagnement des responsables du </a:t>
            </a:r>
            <a:r>
              <a:rPr lang="fr-CA" sz="22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diocèse d’Abomey</a:t>
            </a:r>
            <a:r>
              <a:rPr lang="fr-CA" sz="2200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fr-CA" sz="2200" dirty="0">
                <a:latin typeface="Arial"/>
                <a:ea typeface="Calibri"/>
                <a:cs typeface="Times New Roman"/>
              </a:rPr>
              <a:t>(Bénin) </a:t>
            </a:r>
            <a:r>
              <a:rPr lang="fr-CA" sz="22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dans le but de consolider leur Secrétariat diocésain et les Écoles.</a:t>
            </a:r>
            <a:endParaRPr lang="en-CA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CA" sz="12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CA" sz="16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CA" sz="2000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fr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0" indent="0">
              <a:buNone/>
            </a:pP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11191"/>
            <a:ext cx="3586162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40" y="5229200"/>
            <a:ext cx="2532143" cy="189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200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2656"/>
            <a:ext cx="8712968" cy="65253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PERSPECTIVES D’AVENIR – LE CHEMIN OUVERT</a:t>
            </a:r>
            <a:endParaRPr lang="fr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LES DIRIGEANTS DES CURSILLOS FRANCOPHONES D’AFRIQUE :</a:t>
            </a:r>
          </a:p>
          <a:p>
            <a:pPr marL="0" indent="0">
              <a:buNone/>
            </a:pPr>
            <a:endParaRPr lang="fr-CA" sz="2000" b="1" dirty="0"/>
          </a:p>
          <a:p>
            <a:pPr marL="0" indent="0">
              <a:buNone/>
            </a:pPr>
            <a:endParaRPr lang="fr-CA" sz="2000" b="1" dirty="0"/>
          </a:p>
          <a:p>
            <a:pPr>
              <a:lnSpc>
                <a:spcPct val="107000"/>
              </a:lnSpc>
            </a:pPr>
            <a:r>
              <a:rPr lang="fr-CA" sz="2000" dirty="0">
                <a:latin typeface="Arial"/>
                <a:ea typeface="Calibri"/>
                <a:cs typeface="Times New Roman"/>
              </a:rPr>
              <a:t>Tiennent aux liens qu’ils ont avec le </a:t>
            </a:r>
            <a:r>
              <a:rPr lang="fr-CA" sz="20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CEI</a:t>
            </a:r>
            <a:endParaRPr lang="en-CA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fr-CA" sz="2000" dirty="0">
                <a:latin typeface="Arial"/>
                <a:ea typeface="Calibri"/>
                <a:cs typeface="Times New Roman"/>
              </a:rPr>
              <a:t>Souhaitent les maintenir</a:t>
            </a:r>
            <a:endParaRPr lang="en-CA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fr-C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</a:rPr>
              <a:t>                                                                  </a:t>
            </a:r>
          </a:p>
          <a:p>
            <a:pPr marL="0" indent="0">
              <a:buNone/>
            </a:pPr>
            <a:endParaRPr lang="fr-CA" sz="20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</a:endParaRPr>
          </a:p>
          <a:p>
            <a:pPr marL="0" indent="0">
              <a:buNone/>
            </a:pPr>
            <a:endParaRPr lang="fr-CA" sz="20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</a:endParaRPr>
          </a:p>
          <a:p>
            <a:pPr marL="0" indent="0">
              <a:buNone/>
            </a:pP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</a:rPr>
              <a:t>                                                                      LEUR OBJECTIF :</a:t>
            </a:r>
          </a:p>
          <a:p>
            <a:pPr marL="0" indent="0">
              <a:buNone/>
            </a:pPr>
            <a:endParaRPr lang="fr-CA" sz="2000" b="1" dirty="0">
              <a:latin typeface="Arial"/>
              <a:ea typeface="Calibri"/>
            </a:endParaRPr>
          </a:p>
          <a:p>
            <a:pPr marL="0" indent="0">
              <a:buNone/>
            </a:pPr>
            <a:r>
              <a:rPr lang="fr-CA" sz="2000" dirty="0">
                <a:latin typeface="Arial"/>
                <a:ea typeface="Calibri"/>
              </a:rPr>
              <a:t>                                                                      Se regrouper sous une bannière </a:t>
            </a:r>
          </a:p>
          <a:p>
            <a:pPr marL="0" indent="0">
              <a:buNone/>
            </a:pPr>
            <a:r>
              <a:rPr lang="fr-CA" sz="2000" dirty="0">
                <a:latin typeface="Arial"/>
                <a:ea typeface="Calibri"/>
              </a:rPr>
              <a:t>                                                                      linguistique, comme c’est le cas</a:t>
            </a:r>
          </a:p>
          <a:p>
            <a:pPr marL="0" indent="0">
              <a:buNone/>
            </a:pPr>
            <a:r>
              <a:rPr lang="fr-CA" sz="2000" dirty="0">
                <a:latin typeface="Arial"/>
                <a:ea typeface="Calibri"/>
              </a:rPr>
              <a:t>                                                                      pour le </a:t>
            </a: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</a:rPr>
              <a:t>MCFC </a:t>
            </a:r>
            <a:endParaRPr lang="en-CA" sz="20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097231" cy="232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571"/>
            <a:ext cx="3528393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040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143000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39" y="116632"/>
            <a:ext cx="8964488" cy="741682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A" sz="26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LES ÉTAPES POUR Y PARVENIR</a:t>
            </a:r>
          </a:p>
          <a:p>
            <a:pPr marL="0" indent="0">
              <a:buNone/>
            </a:pPr>
            <a:endParaRPr lang="fr-CA" sz="2400" b="1" dirty="0"/>
          </a:p>
          <a:p>
            <a:pPr marL="0" indent="0">
              <a:buNone/>
            </a:pPr>
            <a:endParaRPr lang="fr-CA" sz="2400" b="1" dirty="0"/>
          </a:p>
          <a:p>
            <a:pPr algn="just">
              <a:lnSpc>
                <a:spcPct val="107000"/>
              </a:lnSpc>
            </a:pPr>
            <a:r>
              <a:rPr lang="fr-CA" sz="2200" dirty="0">
                <a:latin typeface="Arial"/>
                <a:ea typeface="Calibri"/>
                <a:cs typeface="Times New Roman"/>
              </a:rPr>
              <a:t>consolider les acquis dans les diocèses </a:t>
            </a:r>
            <a:endParaRPr lang="en-CA" sz="22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     plus solidement établis </a:t>
            </a:r>
            <a:endParaRPr lang="en-CA" sz="22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fr-CA" sz="2200" dirty="0">
                <a:latin typeface="Arial"/>
                <a:ea typeface="Calibri"/>
                <a:cs typeface="Times New Roman"/>
              </a:rPr>
              <a:t>accompagner la relance </a:t>
            </a:r>
            <a:endParaRPr lang="en-CA" sz="2200" dirty="0">
              <a:ea typeface="Calibri"/>
              <a:cs typeface="Times New Roman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     dans les diocèses plus vulnérables et </a:t>
            </a:r>
            <a:endParaRPr lang="en-CA" sz="22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fr-CA" sz="2200" dirty="0">
                <a:latin typeface="Arial"/>
                <a:ea typeface="Calibri"/>
                <a:cs typeface="Times New Roman"/>
              </a:rPr>
              <a:t>y assurer la mise en place d’une structure </a:t>
            </a:r>
            <a:endParaRPr lang="en-CA" sz="2200" dirty="0">
              <a:ea typeface="Calibri"/>
              <a:cs typeface="Times New Roman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     de Secrétariat diocésain et d’Écoles</a:t>
            </a:r>
            <a:endParaRPr lang="en-CA" sz="22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fr-CA" sz="2200" dirty="0">
                <a:latin typeface="Arial"/>
                <a:ea typeface="Calibri"/>
                <a:cs typeface="Times New Roman"/>
              </a:rPr>
              <a:t>mettre en place un Secrétariat national                                     </a:t>
            </a:r>
            <a:endParaRPr lang="en-CA" sz="2200" dirty="0">
              <a:latin typeface="Arial"/>
              <a:ea typeface="Calibri"/>
              <a:cs typeface="Times New Roman"/>
            </a:endParaRPr>
          </a:p>
          <a:p>
            <a:pPr marL="11430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   pour chaque pays.                                                          </a:t>
            </a:r>
            <a:endParaRPr lang="fr-CA" sz="1600" dirty="0">
              <a:latin typeface="Arial"/>
              <a:ea typeface="Calibri"/>
              <a:cs typeface="Times New Roman"/>
            </a:endParaRPr>
          </a:p>
          <a:p>
            <a:pPr marL="11430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fr-CA" sz="2000" dirty="0"/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rgbClr val="1F3864"/>
                </a:solidFill>
                <a:latin typeface="Arial"/>
                <a:ea typeface="Calibri"/>
              </a:rPr>
              <a:t>                     </a:t>
            </a:r>
            <a:r>
              <a:rPr lang="fr-CA" sz="2000" b="1" dirty="0">
                <a:solidFill>
                  <a:srgbClr val="002060"/>
                </a:solidFill>
                <a:latin typeface="Arial"/>
                <a:ea typeface="Calibri"/>
              </a:rPr>
              <a:t>Avec la grâce de Dieu 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rgbClr val="002060"/>
                </a:solidFill>
                <a:latin typeface="Arial"/>
                <a:ea typeface="Calibri"/>
              </a:rPr>
              <a:t>               c’est à cela que je m’emploie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rgbClr val="002060"/>
                </a:solidFill>
                <a:latin typeface="Arial"/>
                <a:ea typeface="Calibri"/>
              </a:rPr>
              <a:t>         en partenariat avec Grégoire PLAKOO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rgbClr val="002060"/>
                </a:solidFill>
                <a:latin typeface="Arial"/>
                <a:ea typeface="Calibri"/>
              </a:rPr>
              <a:t>         et l’ÉCOLE DE FORMATION DE LOMÉ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rgbClr val="1F3864"/>
                </a:solidFill>
                <a:latin typeface="Arial"/>
                <a:ea typeface="Calibri"/>
              </a:rPr>
              <a:t>                                                                                          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rgbClr val="1F3864"/>
                </a:solidFill>
                <a:latin typeface="Arial"/>
                <a:ea typeface="Calibri"/>
              </a:rPr>
              <a:t> 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rgbClr val="1F3864"/>
                </a:solidFill>
                <a:latin typeface="Arial"/>
                <a:ea typeface="Calibri"/>
              </a:rPr>
              <a:t> </a:t>
            </a:r>
            <a:endParaRPr lang="en-CA" sz="2400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845" y="4063811"/>
            <a:ext cx="1908547" cy="243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97209"/>
            <a:ext cx="2733193" cy="204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207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80"/>
            <a:ext cx="8712968" cy="7665807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7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LE MOUVEMENT DES CURSILLOS POUR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7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LES JEUNES POPULATIONS D’AFRIQUE :</a:t>
            </a:r>
            <a:endParaRPr lang="fr-CA" sz="74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62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UN MAGNIFIQUE INSTRUMENT </a:t>
            </a: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fr-CA" sz="50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fr-CA" sz="29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fr-CA" sz="29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fr-CA" sz="2400" b="1" dirty="0">
              <a:solidFill>
                <a:schemeClr val="tx2">
                  <a:lumMod val="75000"/>
                </a:schemeClr>
              </a:solidFill>
              <a:latin typeface="Arial"/>
              <a:cs typeface="Times New Roman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fr-CA" sz="6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fr-CA" sz="6200" b="1" dirty="0">
                <a:latin typeface="Arial"/>
                <a:ea typeface="Calibri"/>
                <a:cs typeface="Times New Roman"/>
              </a:rPr>
              <a:t> De consolidation de la foi</a:t>
            </a:r>
            <a:endParaRPr lang="en-CA" sz="6200" dirty="0">
              <a:ea typeface="Calibri"/>
              <a:cs typeface="Times New Roman"/>
            </a:endParaRPr>
          </a:p>
          <a:p>
            <a:pPr marL="0" lvl="0" indent="0">
              <a:buNone/>
            </a:pPr>
            <a:endParaRPr lang="fr-CA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6200" b="1" dirty="0">
                <a:latin typeface="Arial"/>
                <a:ea typeface="Calibri"/>
                <a:cs typeface="Times New Roman"/>
              </a:rPr>
              <a:t>                                                                   De transformation des milieux</a:t>
            </a:r>
            <a:endParaRPr lang="en-CA" sz="6200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b="1" dirty="0">
              <a:latin typeface="Arial"/>
              <a:ea typeface="Calibri"/>
              <a:cs typeface="Times New Roman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6200" b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62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    IL CRÉE DES SOLIDARITÉS ET DONNE DES OUTILS</a:t>
            </a:r>
            <a:endParaRPr lang="en-CA" sz="6200" b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8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A" sz="28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CA" sz="1800" dirty="0"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088" y="10557792"/>
            <a:ext cx="35499675" cy="266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047252" cy="228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8498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5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-99392"/>
            <a:ext cx="8640960" cy="68407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4400" b="1" dirty="0">
                <a:solidFill>
                  <a:srgbClr val="C00000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LES ORIGINES DU COMITÉ D’EXPANSION INTERNATIONALE (CEI)</a:t>
            </a:r>
            <a:endParaRPr lang="en-CA" sz="2400" b="1" dirty="0">
              <a:solidFill>
                <a:schemeClr val="accent6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CRÉÉ EN 1999 suite à une demande de l’OMCC  au MCFC</a:t>
            </a:r>
            <a:endParaRPr lang="en-CA" sz="20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BUT :  Propager le  MC dans la FRANCOPHONIE</a:t>
            </a:r>
            <a:endParaRPr lang="en-CA" sz="2000" dirty="0"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Démarches entreprises dans divers pays </a:t>
            </a:r>
          </a:p>
          <a:p>
            <a:pPr marL="0" indent="0" algn="ctr">
              <a:lnSpc>
                <a:spcPct val="107000"/>
              </a:lnSpc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des ANTILLES, d’EUROPE et d’AFRIQUE</a:t>
            </a:r>
            <a:endParaRPr lang="en-CA" sz="2000" dirty="0"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buNone/>
            </a:pPr>
            <a:r>
              <a:rPr lang="fr-CA" sz="20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LE SITE INTERNET DU MCFC – un allié précieux</a:t>
            </a:r>
            <a:endParaRPr lang="en-CA" sz="20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000" b="1" dirty="0">
              <a:latin typeface="Arial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000" b="1" dirty="0">
              <a:latin typeface="Arial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000" b="1" dirty="0">
              <a:latin typeface="Arial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000" b="1" dirty="0">
              <a:latin typeface="Arial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000" b="1" dirty="0">
              <a:latin typeface="Arial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000" b="1" dirty="0">
              <a:solidFill>
                <a:schemeClr val="accent1">
                  <a:lumMod val="75000"/>
                </a:schemeClr>
              </a:solidFill>
              <a:latin typeface="Arial"/>
              <a:cs typeface="Times New Roman"/>
            </a:endParaRPr>
          </a:p>
          <a:p>
            <a:pPr marL="11430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0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C’EST EN AFRIQUE DE L’OUEST QUE SE PRODUISIT LA PERCÉE</a:t>
            </a:r>
            <a:endParaRPr lang="en-CA" sz="20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en-CA" sz="2000" dirty="0"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400" b="1" dirty="0">
              <a:latin typeface="Arial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A" sz="2400" b="1" dirty="0">
              <a:latin typeface="Arial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A" sz="2400" b="1" dirty="0">
              <a:latin typeface="Arial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CA" sz="2400" b="1" dirty="0">
              <a:latin typeface="Arial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01008"/>
            <a:ext cx="3466474" cy="264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925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03" y="125393"/>
            <a:ext cx="9073008" cy="69127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RÉPARTITION DES IMPLANTATIONS DU</a:t>
            </a: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 MC                                     EN AFRIQUE FRANCOPHONE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	</a:t>
            </a:r>
            <a:r>
              <a:rPr lang="fr-CA" sz="2400" b="1" dirty="0">
                <a:latin typeface="Arial"/>
                <a:ea typeface="Calibri"/>
                <a:cs typeface="Times New Roman"/>
              </a:rPr>
              <a:t> </a:t>
            </a:r>
            <a:endParaRPr lang="en-CA" sz="2400" dirty="0"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    2   diocèses du BÉNIN  (COTONOU ET ABOMEY)</a:t>
            </a:r>
            <a:endParaRPr lang="en-CA" sz="2000" dirty="0"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    4   diocèses du TOGO   (LOMÉ, ATAKPAMÉ, KPALIMÉ, SOKODÉ)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    1    diocèse du BURKINA FASO  (OUAGADOUGOU)</a:t>
            </a:r>
            <a:endParaRPr lang="fr-CA" sz="20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3 PAYS DE L’AFRIQUE DE L’OUEST</a:t>
            </a:r>
            <a:endParaRPr lang="en-CA" sz="20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CA" sz="2000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CA" sz="20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	</a:t>
            </a:r>
            <a:endParaRPr lang="fr-FR" sz="2000" dirty="0">
              <a:solidFill>
                <a:srgbClr val="1D2228"/>
              </a:solidFill>
              <a:latin typeface="Helvetica Neue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n-CA" sz="1800" dirty="0">
              <a:ea typeface="Calibri"/>
              <a:cs typeface="Times New Roman"/>
            </a:endParaRPr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15564"/>
            <a:ext cx="5256584" cy="394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72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Image 1" descr="Carte des actuels États de l'Afrique de l'Ouest et de leurs grandes villes et capitales en 2018 par Cultures of West Africa.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20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633670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QUELQUES STATISTIQUES</a:t>
            </a:r>
            <a:endParaRPr lang="en-CA" sz="24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À CE JOUR :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Nombre de </a:t>
            </a:r>
            <a:r>
              <a:rPr lang="fr-CA" sz="2000" b="1" dirty="0" err="1">
                <a:latin typeface="Arial"/>
                <a:ea typeface="Calibri"/>
                <a:cs typeface="Times New Roman"/>
              </a:rPr>
              <a:t>cursillos</a:t>
            </a:r>
            <a:r>
              <a:rPr lang="fr-CA" sz="2000" b="1" dirty="0">
                <a:latin typeface="Arial"/>
                <a:ea typeface="Calibri"/>
                <a:cs typeface="Times New Roman"/>
              </a:rPr>
              <a:t> :		    65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Nombre de candidats :		    près de 1 500</a:t>
            </a:r>
            <a:endParaRPr lang="en-CA" sz="2000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6204181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59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-8456"/>
            <a:ext cx="8928992" cy="66778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LE DIOCÈSE DE LOMÉ</a:t>
            </a:r>
            <a:endParaRPr lang="fr-CA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C’est sans contredit dans le diocèse de Lomé, capitale du Togo, que le MC est le plus solidement implanté et où la communauté est la plus nombreuse et active. </a:t>
            </a:r>
            <a:endParaRPr lang="en-CA" sz="20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u="sng" dirty="0">
                <a:latin typeface="Arial"/>
                <a:ea typeface="Calibri"/>
                <a:cs typeface="Times New Roman"/>
              </a:rPr>
              <a:t>Facteurs y ayant contribué </a:t>
            </a:r>
            <a:r>
              <a:rPr lang="fr-CA" sz="2000" u="sng" dirty="0">
                <a:latin typeface="Arial"/>
                <a:ea typeface="Calibri"/>
                <a:cs typeface="Times New Roman"/>
              </a:rPr>
              <a:t>:</a:t>
            </a:r>
            <a:endParaRPr lang="en-CA" sz="2000" u="sng" dirty="0">
              <a:latin typeface="Arial"/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La compréhension qu’a eu son fondateur,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Robert KPOTOR</a:t>
            </a:r>
            <a:r>
              <a:rPr lang="fr-CA" sz="2000" b="1" dirty="0">
                <a:latin typeface="Arial"/>
                <a:ea typeface="Calibri"/>
                <a:cs typeface="Times New Roman"/>
              </a:rPr>
              <a:t>, de la valeur du MC.</a:t>
            </a:r>
            <a:r>
              <a:rPr lang="en-CA" sz="20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	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CA" sz="2000" b="1" dirty="0">
              <a:solidFill>
                <a:schemeClr val="accent5">
                  <a:lumMod val="50000"/>
                </a:schemeClr>
              </a:solidFill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La qualité et la stabilité de l’</a:t>
            </a: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équipe 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dont il s’est entouré.</a:t>
            </a:r>
            <a:endParaRPr lang="en-CA" sz="20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La création dès le début d’un </a:t>
            </a: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Secrétariat</a:t>
            </a:r>
            <a:r>
              <a:rPr lang="fr-CA" sz="2000" b="1" dirty="0">
                <a:latin typeface="Arial"/>
                <a:ea typeface="Calibri"/>
                <a:cs typeface="Times New Roman"/>
              </a:rPr>
              <a:t> 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et d’</a:t>
            </a: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Écoles</a:t>
            </a:r>
            <a:r>
              <a:rPr lang="fr-CA" sz="2000" b="1" dirty="0">
                <a:latin typeface="Arial"/>
                <a:ea typeface="Calibri"/>
                <a:cs typeface="Times New Roman"/>
              </a:rPr>
              <a:t> stables.</a:t>
            </a:r>
            <a:endParaRPr lang="en-CA" sz="2000" b="1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Le recours à un </a:t>
            </a: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accompagnement</a:t>
            </a:r>
            <a:r>
              <a:rPr lang="fr-CA" sz="2000" b="1" dirty="0">
                <a:latin typeface="Arial"/>
                <a:ea typeface="Calibri"/>
                <a:cs typeface="Times New Roman"/>
              </a:rPr>
              <a:t>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b="1" dirty="0">
                <a:latin typeface="Arial"/>
                <a:ea typeface="Calibri"/>
                <a:cs typeface="Times New Roman"/>
              </a:rPr>
              <a:t>à long terme.</a:t>
            </a:r>
            <a:endParaRPr lang="en-CA" sz="2000" b="1" dirty="0">
              <a:latin typeface="Arial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1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35" y="1409279"/>
            <a:ext cx="1722210" cy="201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717032"/>
            <a:ext cx="2896297" cy="217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375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4" y="116632"/>
            <a:ext cx="9036496" cy="63367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6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2018 – IDENTIFICATION DE MA RELÈVE EN AFRIQUE</a:t>
            </a:r>
            <a:endParaRPr lang="fr-CA" sz="2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2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C’est au sein du diocèse de Lomé que j’ai pu identifier, ma relève   africaine en la personne de Grégoire PLAKOO.</a:t>
            </a:r>
            <a:endParaRPr lang="en-CA" sz="2200" b="1" dirty="0">
              <a:solidFill>
                <a:schemeClr val="tx2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buNone/>
            </a:pPr>
            <a:r>
              <a:rPr lang="fr-CA" sz="1800" dirty="0">
                <a:latin typeface="Arial"/>
                <a:ea typeface="Calibri"/>
                <a:cs typeface="Times New Roman"/>
              </a:rPr>
              <a:t> </a:t>
            </a:r>
            <a:r>
              <a:rPr lang="fr-CA" sz="2200" b="1" dirty="0">
                <a:latin typeface="Arial"/>
                <a:ea typeface="Calibri"/>
                <a:cs typeface="Times New Roman"/>
              </a:rPr>
              <a:t>En 2018, Grégoire complétait un second mandat de membre </a:t>
            </a:r>
          </a:p>
          <a:p>
            <a:pPr marL="0" indent="0" algn="ctr">
              <a:lnSpc>
                <a:spcPct val="107000"/>
              </a:lnSpc>
              <a:buNone/>
            </a:pPr>
            <a:r>
              <a:rPr lang="fr-CA" sz="2200" b="1" dirty="0">
                <a:latin typeface="Arial"/>
                <a:ea typeface="Calibri"/>
                <a:cs typeface="Times New Roman"/>
              </a:rPr>
              <a:t>du trio diocésain.</a:t>
            </a:r>
            <a:r>
              <a:rPr lang="fr-CA" sz="2000" b="1" dirty="0">
                <a:latin typeface="Arial"/>
                <a:ea typeface="Calibri"/>
                <a:cs typeface="Times New Roman"/>
              </a:rPr>
              <a:t>  </a:t>
            </a:r>
            <a:endParaRPr lang="en-CA" sz="2000" b="1" dirty="0"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C’est lors de ses deux séjours prolongés à Montréal</a:t>
            </a:r>
            <a:endParaRPr lang="en-CA" sz="2200" dirty="0"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que j’ai été à même de me rendre compte</a:t>
            </a:r>
            <a:endParaRPr lang="en-CA" sz="2200" dirty="0"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qu’il possédait à la fois les connaissances, </a:t>
            </a:r>
            <a:endParaRPr lang="en-CA" sz="2200" dirty="0"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l’expérience et les qualités personnelles nécessaires </a:t>
            </a:r>
            <a:endParaRPr lang="en-CA" sz="2200" dirty="0"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pour créer des liens et accompagner harmonieusement </a:t>
            </a:r>
            <a:endParaRPr lang="en-CA" sz="2200" dirty="0"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les dirigeants des autres diocèses. </a:t>
            </a:r>
            <a:endParaRPr lang="en-CA" sz="2200" dirty="0"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Il a généreusement accepté de relever le défi, apportant dans ses bagages</a:t>
            </a:r>
            <a:r>
              <a:rPr lang="en-CA" sz="2200" b="1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fr-CA" sz="22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</a:rPr>
              <a:t>le fruit de nos nombreux échanges et un mandat préci</a:t>
            </a: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</a:rPr>
              <a:t>s</a:t>
            </a:r>
            <a:r>
              <a:rPr lang="fr-CA" sz="2800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</a:rPr>
              <a:t>. </a:t>
            </a:r>
            <a:endParaRPr lang="en-CA" sz="28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fr-CA" sz="2000" dirty="0">
              <a:latin typeface="Arial"/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Il s’est immédiatement mis à la tâche, </a:t>
            </a:r>
            <a:endParaRPr lang="en-CA" sz="2200" dirty="0"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en partenariat avec les membres de </a:t>
            </a:r>
            <a:endParaRPr lang="en-CA" sz="2200" dirty="0"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l’École de formation de son diocèse.</a:t>
            </a:r>
            <a:endParaRPr lang="en-CA" sz="22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CA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74" y="1844824"/>
            <a:ext cx="263408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74" y="5027264"/>
            <a:ext cx="2663233" cy="175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351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662" y="116632"/>
            <a:ext cx="8229600" cy="633670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2019 - POSE D’UN PREMIER JALON</a:t>
            </a:r>
            <a:r>
              <a:rPr lang="en-CA" sz="28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	</a:t>
            </a:r>
            <a:endParaRPr lang="en-CA" sz="1800" dirty="0"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CA" sz="2000" dirty="0">
                <a:latin typeface="Arial"/>
                <a:ea typeface="Calibri"/>
                <a:cs typeface="Times New Roman"/>
              </a:rPr>
              <a:t>À l’invitation du petit noyau de </a:t>
            </a:r>
            <a:r>
              <a:rPr lang="fr-CA" sz="2000" dirty="0" err="1">
                <a:latin typeface="Arial"/>
                <a:ea typeface="Calibri"/>
                <a:cs typeface="Times New Roman"/>
              </a:rPr>
              <a:t>cursillistes</a:t>
            </a:r>
            <a:r>
              <a:rPr lang="fr-CA" sz="2000" dirty="0">
                <a:latin typeface="Arial"/>
                <a:ea typeface="Calibri"/>
                <a:cs typeface="Times New Roman"/>
              </a:rPr>
              <a:t> du </a:t>
            </a: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DIOCÈSE DE KPALIMÉ</a:t>
            </a:r>
            <a:r>
              <a:rPr lang="fr-CA" sz="2000" dirty="0">
                <a:latin typeface="Arial"/>
                <a:ea typeface="Calibri"/>
                <a:cs typeface="Times New Roman"/>
              </a:rPr>
              <a:t> et de leur animateur spirituel de retour depuis peu,</a:t>
            </a:r>
            <a:endParaRPr lang="en-CA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fr-CA" sz="2000" b="1" dirty="0"/>
          </a:p>
          <a:p>
            <a:pPr marL="0" indent="0">
              <a:buNone/>
            </a:pPr>
            <a:endParaRPr lang="fr-CA" sz="2000" b="1" dirty="0"/>
          </a:p>
          <a:p>
            <a:pPr marL="0" indent="0">
              <a:buNone/>
            </a:pPr>
            <a:endParaRPr lang="fr-CA" sz="2000" b="1" dirty="0"/>
          </a:p>
          <a:p>
            <a:pPr marL="0" indent="0">
              <a:buNone/>
            </a:pPr>
            <a:endParaRPr lang="fr-CA" sz="2000" b="1" dirty="0"/>
          </a:p>
          <a:p>
            <a:pPr marL="0" indent="0">
              <a:buNone/>
            </a:pPr>
            <a:endParaRPr lang="fr-CA" sz="2000" b="1" dirty="0"/>
          </a:p>
          <a:p>
            <a:pPr marL="0" indent="0">
              <a:buNone/>
            </a:pP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Grégoire PLAKOO </a:t>
            </a:r>
            <a:r>
              <a:rPr lang="fr-CA" sz="2000" dirty="0">
                <a:latin typeface="Arial"/>
                <a:ea typeface="Calibri"/>
                <a:cs typeface="Times New Roman"/>
              </a:rPr>
              <a:t>et les membres des </a:t>
            </a:r>
            <a:r>
              <a:rPr lang="fr-CA" sz="2000" b="1" dirty="0">
                <a:solidFill>
                  <a:schemeClr val="tx2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ÉCOLES de son DIOCÈSE </a:t>
            </a:r>
            <a:r>
              <a:rPr lang="fr-CA" sz="2000" dirty="0">
                <a:latin typeface="Arial"/>
                <a:ea typeface="Calibri"/>
                <a:cs typeface="Times New Roman"/>
              </a:rPr>
              <a:t>acceptent d’accompagner la mise sur pied d’un </a:t>
            </a:r>
            <a:r>
              <a:rPr lang="fr-CA" sz="2000" dirty="0" err="1">
                <a:latin typeface="Arial"/>
                <a:ea typeface="Calibri"/>
                <a:cs typeface="Times New Roman"/>
              </a:rPr>
              <a:t>cursillo</a:t>
            </a:r>
            <a:r>
              <a:rPr lang="fr-CA" sz="2000" dirty="0">
                <a:latin typeface="Arial"/>
                <a:ea typeface="Calibri"/>
                <a:cs typeface="Times New Roman"/>
              </a:rPr>
              <a:t> de refondation.</a:t>
            </a:r>
            <a:endParaRPr lang="en-CA" sz="2000" dirty="0">
              <a:latin typeface="Arial"/>
              <a:ea typeface="Calibri"/>
              <a:cs typeface="Times New Roman"/>
            </a:endParaRPr>
          </a:p>
          <a:p>
            <a:pPr marL="0" indent="0">
              <a:buNone/>
            </a:pPr>
            <a:endParaRPr lang="en-CA" sz="2000" b="1" dirty="0">
              <a:latin typeface="Arial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72218"/>
            <a:ext cx="4176464" cy="192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79" y="4287800"/>
            <a:ext cx="4161237" cy="192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3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0" y="-1129533"/>
            <a:ext cx="8229600" cy="114300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424936" cy="6480720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2020 2021– LA COVID 19 </a:t>
            </a:r>
            <a:endParaRPr lang="en-CA" sz="28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Calibri"/>
                <a:cs typeface="Times New Roman"/>
              </a:rPr>
              <a:t>IMPACTS SUR LA VIE DES CURSILLOS D’AFRIQUE</a:t>
            </a:r>
            <a:endParaRPr lang="en-CA" sz="24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  <a:p>
            <a:pPr marL="11430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fr-CA" sz="2000" dirty="0"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fr-CA" sz="22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Report</a:t>
            </a:r>
            <a:r>
              <a:rPr lang="fr-CA" sz="2200" dirty="0">
                <a:latin typeface="Arial"/>
                <a:ea typeface="Calibri"/>
                <a:cs typeface="Times New Roman"/>
              </a:rPr>
              <a:t> des projets d’accompagnement</a:t>
            </a:r>
            <a:endParaRPr lang="en-CA" sz="22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     nouvellement mis en chantier </a:t>
            </a:r>
            <a:endParaRPr lang="en-CA" sz="22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fr-CA" sz="22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     diocèses de KPALIMÉ et d’ABOMEY) </a:t>
            </a:r>
          </a:p>
          <a:p>
            <a:pPr marL="114300" indent="0">
              <a:lnSpc>
                <a:spcPct val="107000"/>
              </a:lnSpc>
              <a:spcAft>
                <a:spcPts val="0"/>
              </a:spcAft>
              <a:buNone/>
            </a:pPr>
            <a:endParaRPr lang="en-CA" sz="22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fr-CA" sz="22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Mise en veilleuse</a:t>
            </a:r>
            <a:r>
              <a:rPr lang="fr-CA" sz="2200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fr-CA" sz="2200" dirty="0">
                <a:latin typeface="Arial"/>
                <a:ea typeface="Calibri"/>
                <a:cs typeface="Times New Roman"/>
              </a:rPr>
              <a:t>des </a:t>
            </a:r>
            <a:r>
              <a:rPr lang="fr-CA" sz="2200" dirty="0" err="1">
                <a:latin typeface="Arial"/>
                <a:ea typeface="Calibri"/>
                <a:cs typeface="Times New Roman"/>
              </a:rPr>
              <a:t>ultreyas</a:t>
            </a:r>
            <a:r>
              <a:rPr lang="fr-CA" sz="2200" dirty="0">
                <a:latin typeface="Arial"/>
                <a:ea typeface="Calibri"/>
                <a:cs typeface="Times New Roman"/>
              </a:rPr>
              <a:t> en présence</a:t>
            </a:r>
            <a:endParaRPr lang="en-CA" sz="22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     et des réunions de groupes</a:t>
            </a:r>
            <a:endParaRPr lang="en-CA" sz="22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fr-CA" sz="2200" dirty="0">
                <a:latin typeface="Arial"/>
                <a:ea typeface="Calibri"/>
                <a:cs typeface="Times New Roman"/>
              </a:rPr>
              <a:t> </a:t>
            </a:r>
            <a:endParaRPr lang="en-CA" sz="22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fr-CA" sz="22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Report</a:t>
            </a:r>
            <a:r>
              <a:rPr lang="fr-CA" sz="2200" dirty="0">
                <a:latin typeface="Arial"/>
                <a:ea typeface="Calibri"/>
                <a:cs typeface="Times New Roman"/>
              </a:rPr>
              <a:t> de la tenue des </a:t>
            </a:r>
            <a:r>
              <a:rPr lang="fr-CA" sz="2200" dirty="0" err="1">
                <a:latin typeface="Arial"/>
                <a:ea typeface="Calibri"/>
                <a:cs typeface="Times New Roman"/>
              </a:rPr>
              <a:t>cursillos</a:t>
            </a:r>
            <a:endParaRPr lang="en-CA" sz="2200" dirty="0">
              <a:ea typeface="Calibri"/>
              <a:cs typeface="Times New Roman"/>
            </a:endParaRPr>
          </a:p>
          <a:p>
            <a:pPr marL="11430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fr-CA" sz="2200" dirty="0">
              <a:latin typeface="Arial"/>
              <a:ea typeface="Calibri"/>
              <a:cs typeface="Times New Roman"/>
            </a:endParaRPr>
          </a:p>
          <a:p>
            <a:pPr marL="0" indent="0">
              <a:buNone/>
            </a:pPr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fr-CA" sz="22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Les contacts informels se sont toutefois maintenus sous diverses formes, en fonction des ressources locales disponibles.</a:t>
            </a:r>
            <a:endParaRPr lang="en-CA" sz="2200" b="1" dirty="0">
              <a:solidFill>
                <a:srgbClr val="002060"/>
              </a:solidFill>
              <a:latin typeface="Arial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fr-CA" sz="2200" b="1" dirty="0">
                <a:latin typeface="Arial"/>
                <a:ea typeface="Calibri"/>
                <a:cs typeface="Times New Roman"/>
              </a:rPr>
              <a:t>    </a:t>
            </a:r>
            <a:endParaRPr lang="en-CA" sz="2200" b="1" dirty="0">
              <a:latin typeface="Arial"/>
              <a:ea typeface="Calibri"/>
              <a:cs typeface="Times New Roman"/>
            </a:endParaRPr>
          </a:p>
        </p:txBody>
      </p:sp>
      <p:pic>
        <p:nvPicPr>
          <p:cNvPr id="4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21" y="1988840"/>
            <a:ext cx="3163879" cy="2523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430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789</Words>
  <Application>Microsoft Office PowerPoint</Application>
  <PresentationFormat>Affichage à l'écran (4:3)</PresentationFormat>
  <Paragraphs>175</Paragraphs>
  <Slides>14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Helvetica Neue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</dc:creator>
  <cp:lastModifiedBy>Daniel Veillette</cp:lastModifiedBy>
  <cp:revision>122</cp:revision>
  <dcterms:created xsi:type="dcterms:W3CDTF">2022-04-02T11:41:18Z</dcterms:created>
  <dcterms:modified xsi:type="dcterms:W3CDTF">2022-11-11T19:48:15Z</dcterms:modified>
</cp:coreProperties>
</file>